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314" r:id="rId5"/>
    <p:sldId id="328" r:id="rId6"/>
    <p:sldId id="320" r:id="rId7"/>
    <p:sldId id="310" r:id="rId8"/>
    <p:sldId id="327" r:id="rId9"/>
    <p:sldId id="265" r:id="rId10"/>
    <p:sldId id="264" r:id="rId11"/>
    <p:sldId id="268" r:id="rId12"/>
    <p:sldId id="319" r:id="rId13"/>
    <p:sldId id="270" r:id="rId14"/>
    <p:sldId id="267" r:id="rId15"/>
    <p:sldId id="273" r:id="rId16"/>
    <p:sldId id="278" r:id="rId17"/>
    <p:sldId id="332" r:id="rId18"/>
    <p:sldId id="296" r:id="rId19"/>
    <p:sldId id="300" r:id="rId20"/>
    <p:sldId id="330" r:id="rId21"/>
    <p:sldId id="305" r:id="rId22"/>
    <p:sldId id="313" r:id="rId2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ummary Section" id="{959243D0-F092-40C8-8D8C-E55B7F682848}">
          <p14:sldIdLst/>
        </p14:section>
        <p14:section name="How to use naloxone" id="{7C3717E8-AE17-4A6F-8F63-DABB228850E9}">
          <p14:sldIdLst>
            <p14:sldId id="256"/>
            <p14:sldId id="257"/>
            <p14:sldId id="258"/>
            <p14:sldId id="314"/>
            <p14:sldId id="328"/>
            <p14:sldId id="320"/>
            <p14:sldId id="310"/>
            <p14:sldId id="327"/>
            <p14:sldId id="265"/>
            <p14:sldId id="264"/>
            <p14:sldId id="268"/>
            <p14:sldId id="319"/>
            <p14:sldId id="270"/>
            <p14:sldId id="267"/>
            <p14:sldId id="273"/>
            <p14:sldId id="278"/>
            <p14:sldId id="332"/>
          </p14:sldIdLst>
        </p14:section>
        <p14:section name="IM ADMINISTRATION" id="{C30CBCC3-46DB-4199-BA4A-E619A7C2739D}">
          <p14:sldIdLst/>
        </p14:section>
        <p14:section name="Evzio auto-injector" id="{192E0935-016E-44D5-B682-01763BF31787}">
          <p14:sldIdLst/>
        </p14:section>
        <p14:section name="Intranasally – atomizer" id="{639179BD-0478-4903-B601-19FA1E53A636}">
          <p14:sldIdLst>
            <p14:sldId id="296"/>
            <p14:sldId id="300"/>
            <p14:sldId id="330"/>
            <p14:sldId id="305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Pylkas" initials="AMPylkas" lastIdx="11" clrIdx="0"/>
  <p:cmAuthor id="1" name="Sean O'Donnell" initials="SO" lastIdx="9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0670"/>
    <a:srgbClr val="008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6" autoAdjust="0"/>
    <p:restoredTop sz="84722" autoAdjust="0"/>
  </p:normalViewPr>
  <p:slideViewPr>
    <p:cSldViewPr snapToGrid="0">
      <p:cViewPr varScale="1">
        <p:scale>
          <a:sx n="97" d="100"/>
          <a:sy n="97" d="100"/>
        </p:scale>
        <p:origin x="1110" y="78"/>
      </p:cViewPr>
      <p:guideLst>
        <p:guide orient="horz" pos="218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36CEA-5A55-48CA-BE51-2E37EC2DD43A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F7AEB-A781-484F-A2FC-482479669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50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1A0DD9BE-33B0-4807-A861-E497E672C4B0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F7723A13-66C1-4922-9681-CD62EEDFA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48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23A13-66C1-4922-9681-CD62EEDFA3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16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44">
              <a:defRPr/>
            </a:pPr>
            <a:r>
              <a:rPr lang="en-US" dirty="0"/>
              <a:t>The naloxone takes the place of the opioid in the brain to prevent the effect of the opioid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23A13-66C1-4922-9681-CD62EEDFA3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44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23A13-66C1-4922-9681-CD62EEDFA3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96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23A13-66C1-4922-9681-CD62EEDFA3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99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23A13-66C1-4922-9681-CD62EEDFA3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72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23A13-66C1-4922-9681-CD62EEDFA3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0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23A13-66C1-4922-9681-CD62EEDFA3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06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23A13-66C1-4922-9681-CD62EEDFA3C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800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23A13-66C1-4922-9681-CD62EEDFA3C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226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23A13-66C1-4922-9681-CD62EEDFA3C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695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23A13-66C1-4922-9681-CD62EEDFA3C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95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23A13-66C1-4922-9681-CD62EEDFA3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964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23A13-66C1-4922-9681-CD62EEDFA3C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065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23A13-66C1-4922-9681-CD62EEDFA3C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331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23A13-66C1-4922-9681-CD62EEDFA3C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13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23A13-66C1-4922-9681-CD62EEDFA3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64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23A13-66C1-4922-9681-CD62EEDFA3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96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23A13-66C1-4922-9681-CD62EEDFA3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38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23A13-66C1-4922-9681-CD62EEDFA3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19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23A13-66C1-4922-9681-CD62EEDFA3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49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23A13-66C1-4922-9681-CD62EEDFA3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87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23A13-66C1-4922-9681-CD62EEDFA3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3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3D9E75B-0A9D-4D97-AC00-869058D93E24}" type="datetime1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Current as of 1/11/2017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250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620C-C0D3-40E3-894C-0BF17F1CB981}" type="datetime1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Current as of 1/11/2017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681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6D655FC-FB18-4D08-A8C3-B357B9808B28}" type="datetime1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r>
              <a:rPr lang="en-US"/>
              <a:t>Current as of 1/11/2017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86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591AE-EE65-40EE-937A-9E1CE8F58991}" type="datetime1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Current as of 1/11/2017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661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42A17A4-CC30-4355-9E6C-6057A371ADDE}" type="datetime1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Current as of 1/11/2017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049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78FF-89D4-4DD6-8C1F-F2F8F87AF5CB}" type="datetime1">
              <a:rPr lang="en-US" smtClean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Current as of 1/11/2017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673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04B08-C195-464D-9548-3E910F880356}" type="datetime1">
              <a:rPr lang="en-US" smtClean="0"/>
              <a:t>4/25/2019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Current as of 1/11/2017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023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B29E-CEBB-4D41-8CFB-F039227EB80A}" type="datetime1">
              <a:rPr lang="en-US" smtClean="0"/>
              <a:t>4/25/2019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Current as of 1/11/2017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44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1014-84E6-4DE5-BC8B-6A041FF6FF1F}" type="datetime1">
              <a:rPr lang="en-US" smtClean="0"/>
              <a:t>4/25/2019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Current as of 1/11/2017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386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A3BDBA2-7FBD-474B-9869-677C171AFFC6}" type="datetime1">
              <a:rPr lang="en-US" smtClean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Current as of 1/11/2017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339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4A32-06AC-4F1A-B926-2D327708EA88}" type="datetime1">
              <a:rPr lang="en-US" smtClean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Current as of 1/11/2017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162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96FFB4A-652C-4931-9B03-49FC8B0B1336}" type="datetime1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en-US"/>
              <a:t>Current as of 1/11/2017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8825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Arial Narrow" panose="020B0606020202030204" pitchFamily="34" charset="0"/>
              </a:rPr>
              <a:t>How to use naloxone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500">
                <a:solidFill>
                  <a:srgbClr val="008AF2"/>
                </a:solidFill>
              </a:rPr>
              <a:t>Training for “       ”</a:t>
            </a:r>
            <a:endParaRPr lang="en-US" sz="2500" dirty="0">
              <a:solidFill>
                <a:srgbClr val="008AF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965" y="721950"/>
            <a:ext cx="2288839" cy="2247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1055" y="4105072"/>
            <a:ext cx="3968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Ariel Johnson</a:t>
            </a:r>
          </a:p>
          <a:p>
            <a:r>
              <a:rPr lang="en-US" dirty="0">
                <a:solidFill>
                  <a:schemeClr val="bg1"/>
                </a:solidFill>
              </a:rPr>
              <a:t>Community Prevention Coordinator</a:t>
            </a:r>
          </a:p>
          <a:p>
            <a:r>
              <a:rPr lang="en-US" dirty="0">
                <a:solidFill>
                  <a:schemeClr val="bg1"/>
                </a:solidFill>
              </a:rPr>
              <a:t>Richland County Health Department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97558" y="4114800"/>
            <a:ext cx="3968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Melissa Gaukler, RN, BSN</a:t>
            </a:r>
          </a:p>
          <a:p>
            <a:r>
              <a:rPr lang="en-US" dirty="0">
                <a:solidFill>
                  <a:schemeClr val="bg1"/>
                </a:solidFill>
              </a:rPr>
              <a:t>Public Health/ School Health Nurse</a:t>
            </a:r>
          </a:p>
          <a:p>
            <a:r>
              <a:rPr lang="en-US" dirty="0">
                <a:solidFill>
                  <a:schemeClr val="bg1"/>
                </a:solidFill>
              </a:rPr>
              <a:t>Richland County Health Department</a:t>
            </a:r>
          </a:p>
        </p:txBody>
      </p:sp>
    </p:spTree>
    <p:extLst>
      <p:ext uri="{BB962C8B-B14F-4D97-AF65-F5344CB8AC3E}">
        <p14:creationId xmlns:p14="http://schemas.microsoft.com/office/powerpoint/2010/main" val="2149952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how-naloxone-wor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55" r="-10655"/>
          <a:stretch>
            <a:fillRect/>
          </a:stretch>
        </p:blipFill>
        <p:spPr>
          <a:xfrm>
            <a:off x="1370949" y="699197"/>
            <a:ext cx="9458775" cy="573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50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>
                <a:latin typeface="Arial Narrow" panose="020B0606020202030204" pitchFamily="34" charset="0"/>
              </a:rPr>
              <a:t>How will the victim react?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011" y="2028686"/>
            <a:ext cx="10931934" cy="4569541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When naloxone is used, the person will likely develop symptoms like vomiting, sweating and shortness of breath</a:t>
            </a:r>
          </a:p>
          <a:p>
            <a:pPr lvl="1"/>
            <a:r>
              <a:rPr lang="en-US" sz="1800" dirty="0">
                <a:latin typeface="Arial Narrow" panose="020B0606020202030204" pitchFamily="34" charset="0"/>
              </a:rPr>
              <a:t>These are essentially symptoms of withdrawal from the opioid and not unexpected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A person can have different behaviors and emotions upon waking up from an opioid overdose</a:t>
            </a:r>
          </a:p>
          <a:p>
            <a:pPr lvl="1"/>
            <a:r>
              <a:rPr lang="en-US" sz="1800" dirty="0">
                <a:latin typeface="Arial Narrow" panose="020B0606020202030204" pitchFamily="34" charset="0"/>
              </a:rPr>
              <a:t>Confused</a:t>
            </a:r>
          </a:p>
          <a:p>
            <a:pPr lvl="1"/>
            <a:r>
              <a:rPr lang="en-US" sz="1800" dirty="0">
                <a:latin typeface="Arial Narrow" panose="020B0606020202030204" pitchFamily="34" charset="0"/>
              </a:rPr>
              <a:t>Agitated</a:t>
            </a:r>
          </a:p>
          <a:p>
            <a:pPr lvl="1"/>
            <a:r>
              <a:rPr lang="en-US" sz="1800" dirty="0">
                <a:latin typeface="Arial Narrow" panose="020B0606020202030204" pitchFamily="34" charset="0"/>
              </a:rPr>
              <a:t>Stay very sedated but breathing</a:t>
            </a:r>
          </a:p>
          <a:p>
            <a:pPr lvl="1"/>
            <a:r>
              <a:rPr lang="en-US" sz="1800" dirty="0">
                <a:latin typeface="Arial Narrow" panose="020B0606020202030204" pitchFamily="34" charset="0"/>
              </a:rPr>
              <a:t>Anger</a:t>
            </a:r>
          </a:p>
          <a:p>
            <a:pPr lvl="1"/>
            <a:r>
              <a:rPr lang="en-US" sz="1800" dirty="0">
                <a:latin typeface="Arial Narrow" panose="020B0606020202030204" pitchFamily="34" charset="0"/>
              </a:rPr>
              <a:t>Embarrassment</a:t>
            </a:r>
          </a:p>
          <a:p>
            <a:pPr lvl="1"/>
            <a:r>
              <a:rPr lang="en-US" sz="1800" dirty="0">
                <a:latin typeface="Arial Narrow" panose="020B0606020202030204" pitchFamily="34" charset="0"/>
              </a:rPr>
              <a:t>Frustration</a:t>
            </a:r>
          </a:p>
          <a:p>
            <a:pPr lvl="1"/>
            <a:r>
              <a:rPr lang="en-US" sz="1800" dirty="0">
                <a:latin typeface="Arial Narrow" panose="020B0606020202030204" pitchFamily="34" charset="0"/>
              </a:rPr>
              <a:t>Sadness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You cannot harm someone by administering naloxone. In many cases, </a:t>
            </a:r>
            <a:r>
              <a:rPr lang="en-US" sz="2400" b="1" dirty="0">
                <a:latin typeface="Arial Narrow" panose="020B0606020202030204" pitchFamily="34" charset="0"/>
              </a:rPr>
              <a:t>you can save their life</a:t>
            </a:r>
            <a:endParaRPr 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790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191" y="599271"/>
            <a:ext cx="8863446" cy="625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66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>
                <a:latin typeface="Arial Narrow" panose="020B0606020202030204" pitchFamily="34" charset="0"/>
              </a:rPr>
              <a:t>What does an overdose look like?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057400"/>
            <a:ext cx="11029615" cy="3801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Arial Narrow" panose="020B0606020202030204" pitchFamily="34" charset="0"/>
              </a:rPr>
              <a:t>When you find someone who you think has overdosed, look for the signs:</a:t>
            </a:r>
          </a:p>
          <a:p>
            <a:pPr lvl="2"/>
            <a:r>
              <a:rPr lang="en-US" sz="2400" dirty="0">
                <a:latin typeface="Arial Narrow" panose="020B0606020202030204" pitchFamily="34" charset="0"/>
              </a:rPr>
              <a:t>Slow or shallow breathing</a:t>
            </a:r>
          </a:p>
          <a:p>
            <a:pPr lvl="2"/>
            <a:r>
              <a:rPr lang="en-US" sz="2400" dirty="0">
                <a:latin typeface="Arial Narrow" panose="020B0606020202030204" pitchFamily="34" charset="0"/>
              </a:rPr>
              <a:t>Gasping for air when sleeping</a:t>
            </a:r>
          </a:p>
          <a:p>
            <a:pPr lvl="2"/>
            <a:r>
              <a:rPr lang="en-US" sz="2400" dirty="0">
                <a:latin typeface="Arial Narrow" panose="020B0606020202030204" pitchFamily="34" charset="0"/>
              </a:rPr>
              <a:t>Pale or bluish skin</a:t>
            </a:r>
          </a:p>
          <a:p>
            <a:pPr lvl="2"/>
            <a:r>
              <a:rPr lang="en-US" sz="2400" dirty="0">
                <a:latin typeface="Arial Narrow" panose="020B0606020202030204" pitchFamily="34" charset="0"/>
              </a:rPr>
              <a:t>Slow heartbeat, low blood pressure</a:t>
            </a:r>
          </a:p>
          <a:p>
            <a:pPr lvl="2"/>
            <a:r>
              <a:rPr lang="en-US" sz="2400" dirty="0">
                <a:latin typeface="Arial Narrow" panose="020B0606020202030204" pitchFamily="34" charset="0"/>
              </a:rPr>
              <a:t>Won’t wake up or respond (sternal rub)</a:t>
            </a:r>
          </a:p>
          <a:p>
            <a:pPr lvl="2"/>
            <a:r>
              <a:rPr lang="en-US" sz="2400" dirty="0">
                <a:latin typeface="Arial Narrow" panose="020B0606020202030204" pitchFamily="34" charset="0"/>
              </a:rPr>
              <a:t>Small pupils</a:t>
            </a:r>
          </a:p>
          <a:p>
            <a:endParaRPr lang="en-US" dirty="0"/>
          </a:p>
        </p:txBody>
      </p:sp>
      <p:sp>
        <p:nvSpPr>
          <p:cNvPr id="5" name="Arrow: Striped Right 4"/>
          <p:cNvSpPr/>
          <p:nvPr/>
        </p:nvSpPr>
        <p:spPr>
          <a:xfrm>
            <a:off x="6080759" y="2881609"/>
            <a:ext cx="2125980" cy="208026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3777" y="3321575"/>
            <a:ext cx="3404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  <a:latin typeface="Arial Narrow" panose="020B0606020202030204" pitchFamily="34" charset="0"/>
              </a:rPr>
              <a:t>Call 911! </a:t>
            </a:r>
          </a:p>
        </p:txBody>
      </p:sp>
    </p:spTree>
    <p:extLst>
      <p:ext uri="{BB962C8B-B14F-4D97-AF65-F5344CB8AC3E}">
        <p14:creationId xmlns:p14="http://schemas.microsoft.com/office/powerpoint/2010/main" val="3686091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>
                <a:latin typeface="Arial Narrow" panose="020B0606020202030204" pitchFamily="34" charset="0"/>
              </a:rPr>
              <a:t>Types of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1715956"/>
            <a:ext cx="11029615" cy="3678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 Narrow" panose="020B0606020202030204" pitchFamily="34" charset="0"/>
              </a:rPr>
              <a:t>Naloxone can be administered various ways:</a:t>
            </a:r>
          </a:p>
          <a:p>
            <a:pPr lvl="1"/>
            <a:r>
              <a:rPr lang="en-US" sz="2400" dirty="0">
                <a:latin typeface="Arial Narrow" panose="020B0606020202030204" pitchFamily="34" charset="0"/>
              </a:rPr>
              <a:t>IV when under the care of medical providers</a:t>
            </a:r>
          </a:p>
          <a:p>
            <a:pPr lvl="1"/>
            <a:r>
              <a:rPr lang="en-US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Nasal spray</a:t>
            </a:r>
          </a:p>
          <a:p>
            <a:pPr lvl="1"/>
            <a:r>
              <a:rPr lang="en-US" sz="2400" dirty="0">
                <a:latin typeface="Arial Narrow" panose="020B0606020202030204" pitchFamily="34" charset="0"/>
              </a:rPr>
              <a:t>Auto-injector </a:t>
            </a:r>
          </a:p>
          <a:p>
            <a:pPr lvl="1"/>
            <a:r>
              <a:rPr lang="en-US" sz="2400" dirty="0">
                <a:latin typeface="Arial Narrow" panose="020B0606020202030204" pitchFamily="34" charset="0"/>
              </a:rPr>
              <a:t>Intramuscular</a:t>
            </a:r>
          </a:p>
        </p:txBody>
      </p:sp>
    </p:spTree>
    <p:extLst>
      <p:ext uri="{BB962C8B-B14F-4D97-AF65-F5344CB8AC3E}">
        <p14:creationId xmlns:p14="http://schemas.microsoft.com/office/powerpoint/2010/main" val="2808977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>
                <a:latin typeface="Arial Narrow" panose="020B0606020202030204" pitchFamily="34" charset="0"/>
              </a:rPr>
              <a:t>PRIOR TO NALOXONE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>
                <a:latin typeface="Arial Narrow" panose="020B0606020202030204" pitchFamily="34" charset="0"/>
              </a:rPr>
              <a:t>Assess scene – make sure you are safe</a:t>
            </a:r>
          </a:p>
          <a:p>
            <a:pPr lvl="0"/>
            <a:r>
              <a:rPr lang="en-US" sz="2400" dirty="0">
                <a:latin typeface="Arial Narrow" panose="020B0606020202030204" pitchFamily="34" charset="0"/>
              </a:rPr>
              <a:t>Attempt to wake the person by yelling or shaking them</a:t>
            </a:r>
          </a:p>
          <a:p>
            <a:pPr lvl="0"/>
            <a:r>
              <a:rPr lang="en-US" sz="2400" dirty="0">
                <a:latin typeface="Arial Narrow" panose="020B0606020202030204" pitchFamily="34" charset="0"/>
              </a:rPr>
              <a:t>Call 911</a:t>
            </a:r>
          </a:p>
          <a:p>
            <a:pPr lvl="0"/>
            <a:r>
              <a:rPr lang="en-US" sz="2400" dirty="0">
                <a:latin typeface="Arial Narrow" panose="020B0606020202030204" pitchFamily="34" charset="0"/>
              </a:rPr>
              <a:t>Put on </a:t>
            </a:r>
            <a:r>
              <a:rPr lang="en-US" sz="2400" b="1" dirty="0">
                <a:latin typeface="Arial Narrow" panose="020B0606020202030204" pitchFamily="34" charset="0"/>
              </a:rPr>
              <a:t>gloves </a:t>
            </a:r>
          </a:p>
          <a:p>
            <a:pPr lvl="0"/>
            <a:r>
              <a:rPr lang="en-US" sz="2400" dirty="0">
                <a:latin typeface="Arial Narrow" panose="020B0606020202030204" pitchFamily="34" charset="0"/>
              </a:rPr>
              <a:t>Provide 2 rescue breaths using </a:t>
            </a:r>
            <a:r>
              <a:rPr lang="en-US" sz="2400" b="1" dirty="0">
                <a:latin typeface="Arial Narrow" panose="020B0606020202030204" pitchFamily="34" charset="0"/>
              </a:rPr>
              <a:t>mask or rescue breathing aid</a:t>
            </a:r>
            <a:r>
              <a:rPr lang="en-US" sz="2400" dirty="0">
                <a:latin typeface="Arial Narrow" panose="020B0606020202030204" pitchFamily="34" charset="0"/>
              </a:rPr>
              <a:t> – you don’t know how long they have been laying there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971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>
                <a:latin typeface="Arial Narrow" panose="020B0606020202030204" pitchFamily="34" charset="0"/>
              </a:rPr>
              <a:t>Rescue breaths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 Narrow" panose="020B0606020202030204" pitchFamily="34" charset="0"/>
              </a:rPr>
              <a:t>One hand on chin, tilt head back, pinch nose closed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Make seal over mouth, breathe into mouth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1 breath every 5 seconds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Chest should rise, not stomach (if stomach rises, readjust)</a:t>
            </a:r>
          </a:p>
          <a:p>
            <a:endParaRPr lang="en-US" dirty="0"/>
          </a:p>
        </p:txBody>
      </p:sp>
      <p:pic>
        <p:nvPicPr>
          <p:cNvPr id="6" name="Content Placeholder 5" descr="cpr-mouth-to-mouth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794" b="6489"/>
          <a:stretch/>
        </p:blipFill>
        <p:spPr>
          <a:xfrm>
            <a:off x="7528583" y="1993747"/>
            <a:ext cx="4172773" cy="349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64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854" y="622534"/>
            <a:ext cx="9029701" cy="61787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601" y="5483855"/>
            <a:ext cx="1132158" cy="111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73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 Narrow" panose="020B0606020202030204" pitchFamily="34" charset="0"/>
              </a:rPr>
              <a:t>Narcan</a:t>
            </a:r>
            <a:r>
              <a:rPr lang="en-US" dirty="0">
                <a:latin typeface="Arial Narrow" panose="020B0606020202030204" pitchFamily="34" charset="0"/>
              </a:rPr>
              <a:t>® Nasal Product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latin typeface="Arial Narrow" panose="020B0606020202030204" pitchFamily="34" charset="0"/>
              </a:rPr>
              <a:t>Narcan</a:t>
            </a:r>
            <a:r>
              <a:rPr lang="en-US" sz="2400" dirty="0">
                <a:latin typeface="Arial Narrow" panose="020B0606020202030204" pitchFamily="34" charset="0"/>
              </a:rPr>
              <a:t>® Administration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8586831" y="1182070"/>
            <a:ext cx="2508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https://www.narcan.com/</a:t>
            </a:r>
          </a:p>
        </p:txBody>
      </p:sp>
    </p:spTree>
    <p:extLst>
      <p:ext uri="{BB962C8B-B14F-4D97-AF65-F5344CB8AC3E}">
        <p14:creationId xmlns:p14="http://schemas.microsoft.com/office/powerpoint/2010/main" val="1193291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>
                <a:latin typeface="Arial Narrow" panose="020B0606020202030204" pitchFamily="34" charset="0"/>
              </a:rPr>
              <a:t>Administer </a:t>
            </a:r>
            <a:r>
              <a:rPr lang="en-US" sz="3500" dirty="0" err="1">
                <a:latin typeface="Arial Narrow" panose="020B0606020202030204" pitchFamily="34" charset="0"/>
              </a:rPr>
              <a:t>narcan</a:t>
            </a:r>
            <a:r>
              <a:rPr lang="en-US" sz="3500" dirty="0">
                <a:latin typeface="Arial Narrow" panose="020B0606020202030204" pitchFamily="34" charset="0"/>
              </a:rPr>
              <a:t>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214" y="1974273"/>
            <a:ext cx="5252917" cy="4673317"/>
          </a:xfrm>
        </p:spPr>
        <p:txBody>
          <a:bodyPr>
            <a:normAutofit fontScale="92500" lnSpcReduction="20000"/>
          </a:bodyPr>
          <a:lstStyle/>
          <a:p>
            <a:r>
              <a:rPr lang="en-US" sz="2100" dirty="0">
                <a:latin typeface="Arial Narrow" panose="020B0606020202030204" pitchFamily="34" charset="0"/>
              </a:rPr>
              <a:t>Lay person on their back </a:t>
            </a:r>
          </a:p>
          <a:p>
            <a:r>
              <a:rPr lang="en-US" sz="2100" dirty="0">
                <a:latin typeface="Arial Narrow" panose="020B0606020202030204" pitchFamily="34" charset="0"/>
              </a:rPr>
              <a:t>Remove from box. Peel back tab with circle to open </a:t>
            </a:r>
          </a:p>
          <a:p>
            <a:r>
              <a:rPr lang="en-US" sz="2100" dirty="0">
                <a:latin typeface="Arial Narrow" panose="020B0606020202030204" pitchFamily="34" charset="0"/>
              </a:rPr>
              <a:t>Hold with your thumb on bottom of plunger and your first and middle fingers on either side of the nozzle</a:t>
            </a:r>
          </a:p>
          <a:p>
            <a:r>
              <a:rPr lang="en-US" sz="2100" dirty="0">
                <a:latin typeface="Arial Narrow" panose="020B0606020202030204" pitchFamily="34" charset="0"/>
              </a:rPr>
              <a:t>Tilt person’s head back </a:t>
            </a:r>
          </a:p>
          <a:p>
            <a:r>
              <a:rPr lang="en-US" sz="2100" dirty="0">
                <a:latin typeface="Arial Narrow" panose="020B0606020202030204" pitchFamily="34" charset="0"/>
              </a:rPr>
              <a:t>Insert tip of nozzle into </a:t>
            </a:r>
            <a:r>
              <a:rPr lang="en-US" sz="2100" b="1" dirty="0">
                <a:latin typeface="Arial Narrow" panose="020B0606020202030204" pitchFamily="34" charset="0"/>
              </a:rPr>
              <a:t>one nostril</a:t>
            </a:r>
            <a:r>
              <a:rPr lang="en-US" sz="2100" dirty="0">
                <a:latin typeface="Arial Narrow" panose="020B0606020202030204" pitchFamily="34" charset="0"/>
              </a:rPr>
              <a:t> until your fingers on either side of nozzle are against bottom of person’s nose</a:t>
            </a:r>
          </a:p>
          <a:p>
            <a:r>
              <a:rPr lang="en-US" sz="2100" dirty="0">
                <a:latin typeface="Arial Narrow" panose="020B0606020202030204" pitchFamily="34" charset="0"/>
              </a:rPr>
              <a:t>Press plunger firmly to give dose and remove from nostril after giving dose</a:t>
            </a:r>
          </a:p>
          <a:p>
            <a:r>
              <a:rPr lang="en-US" sz="2100" dirty="0">
                <a:latin typeface="Arial Narrow" panose="020B0606020202030204" pitchFamily="34" charset="0"/>
              </a:rPr>
              <a:t>Administer another dose in same fashion if there is little or no response after 2 minutes</a:t>
            </a:r>
          </a:p>
          <a:p>
            <a:r>
              <a:rPr lang="en-US" sz="2100" dirty="0">
                <a:latin typeface="Arial Narrow" panose="020B0606020202030204" pitchFamily="34" charset="0"/>
              </a:rPr>
              <a:t>Continue rescue breathing every 5 seconds between doses </a:t>
            </a:r>
          </a:p>
          <a:p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131" y="4630344"/>
            <a:ext cx="3176314" cy="19352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3"/>
          <a:stretch/>
        </p:blipFill>
        <p:spPr>
          <a:xfrm>
            <a:off x="6172200" y="1180850"/>
            <a:ext cx="3557825" cy="3305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476" y="1965200"/>
            <a:ext cx="1722353" cy="25837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3445" y="4635736"/>
            <a:ext cx="3163778" cy="192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04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 Narrow" panose="020B0606020202030204" pitchFamily="34" charset="0"/>
              </a:rPr>
              <a:t>Educational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 Narrow" panose="020B0606020202030204" pitchFamily="34" charset="0"/>
              </a:rPr>
              <a:t>At the conclusion of this presentation, participants will be better able to:</a:t>
            </a:r>
          </a:p>
          <a:p>
            <a:pPr lvl="1"/>
            <a:r>
              <a:rPr lang="en-US" sz="2800" dirty="0">
                <a:latin typeface="Arial Narrow" panose="020B0606020202030204" pitchFamily="34" charset="0"/>
              </a:rPr>
              <a:t>Explain the problem of opioid addiction </a:t>
            </a:r>
          </a:p>
          <a:p>
            <a:pPr lvl="1"/>
            <a:r>
              <a:rPr lang="en-US" sz="2800" dirty="0">
                <a:latin typeface="Arial Narrow" panose="020B0606020202030204" pitchFamily="34" charset="0"/>
              </a:rPr>
              <a:t>Explain how naloxone (</a:t>
            </a:r>
            <a:r>
              <a:rPr lang="en-US" sz="2800" dirty="0" err="1">
                <a:latin typeface="Arial Narrow" panose="020B0606020202030204" pitchFamily="34" charset="0"/>
              </a:rPr>
              <a:t>Narcan</a:t>
            </a:r>
            <a:r>
              <a:rPr lang="en-US" sz="2800" dirty="0">
                <a:latin typeface="Arial Narrow" panose="020B0606020202030204" pitchFamily="34" charset="0"/>
              </a:rPr>
              <a:t>) works when administered to a person who has overdosed</a:t>
            </a:r>
          </a:p>
          <a:p>
            <a:pPr lvl="1"/>
            <a:r>
              <a:rPr lang="en-US" sz="2800" dirty="0">
                <a:latin typeface="Arial Narrow" panose="020B0606020202030204" pitchFamily="34" charset="0"/>
              </a:rPr>
              <a:t>Recognize the signs of an opioid overdose</a:t>
            </a:r>
          </a:p>
          <a:p>
            <a:pPr lvl="1"/>
            <a:r>
              <a:rPr lang="en-US" sz="2800" dirty="0">
                <a:latin typeface="Arial Narrow" panose="020B0606020202030204" pitchFamily="34" charset="0"/>
              </a:rPr>
              <a:t>Properly administer naloxone (</a:t>
            </a:r>
            <a:r>
              <a:rPr lang="en-US" sz="2800" dirty="0" err="1">
                <a:latin typeface="Arial Narrow" panose="020B0606020202030204" pitchFamily="34" charset="0"/>
              </a:rPr>
              <a:t>Narcan</a:t>
            </a:r>
            <a:r>
              <a:rPr lang="en-US" sz="2800" dirty="0">
                <a:latin typeface="Arial Narrow" panose="020B0606020202030204" pitchFamily="34" charset="0"/>
              </a:rPr>
              <a:t>) in the event of an overdose</a:t>
            </a:r>
          </a:p>
        </p:txBody>
      </p:sp>
    </p:spTree>
    <p:extLst>
      <p:ext uri="{BB962C8B-B14F-4D97-AF65-F5344CB8AC3E}">
        <p14:creationId xmlns:p14="http://schemas.microsoft.com/office/powerpoint/2010/main" val="3254197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335" y="537262"/>
            <a:ext cx="8956617" cy="62137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435829" y="5291844"/>
            <a:ext cx="943584" cy="11575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73183" y="5914417"/>
            <a:ext cx="408562" cy="5350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7464" y="5325583"/>
            <a:ext cx="1127858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>
                <a:latin typeface="Arial Narrow" panose="020B0606020202030204" pitchFamily="34" charset="0"/>
              </a:rPr>
              <a:t>Medication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274" y="1715956"/>
            <a:ext cx="5902735" cy="3678303"/>
          </a:xfrm>
        </p:spPr>
        <p:txBody>
          <a:bodyPr/>
          <a:lstStyle/>
          <a:p>
            <a:r>
              <a:rPr lang="en-US" sz="2400" dirty="0">
                <a:latin typeface="Arial Narrow" panose="020B0606020202030204" pitchFamily="34" charset="0"/>
              </a:rPr>
              <a:t>Naloxone should be kept at room temperature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 Narrow" panose="020B0606020202030204" pitchFamily="34" charset="0"/>
              </a:rPr>
              <a:t>Do not let it freeze in your car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It should be protected from light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The naloxone shelf life is 2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377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Naloxone Administration Trainings available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876688"/>
            <a:ext cx="11029615" cy="2734404"/>
          </a:xfrm>
        </p:spPr>
        <p:txBody>
          <a:bodyPr/>
          <a:lstStyle/>
          <a:p>
            <a:pPr marL="0" lvl="0" indent="0" algn="ctr">
              <a:buClr>
                <a:srgbClr val="4590B8"/>
              </a:buClr>
              <a:buNone/>
            </a:pPr>
            <a:r>
              <a:rPr lang="en-US" sz="2400" dirty="0">
                <a:solidFill>
                  <a:srgbClr val="3D3D3D"/>
                </a:solidFill>
                <a:latin typeface="Arial Narrow" panose="020B0606020202030204" pitchFamily="34" charset="0"/>
              </a:rPr>
              <a:t>To schedule a Naloxone Administration Training, contact: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rgbClr val="4590B8"/>
              </a:buClr>
              <a:buNone/>
            </a:pPr>
            <a:endParaRPr lang="en-US" sz="2400" dirty="0">
              <a:solidFill>
                <a:srgbClr val="3D3D3D"/>
              </a:solidFill>
              <a:latin typeface="Arial Narrow" panose="020B0606020202030204" pitchFamily="34" charset="0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rgbClr val="4590B8"/>
              </a:buClr>
              <a:buNone/>
            </a:pPr>
            <a:r>
              <a:rPr lang="en-US" sz="2400" dirty="0">
                <a:solidFill>
                  <a:srgbClr val="3D3D3D"/>
                </a:solidFill>
                <a:latin typeface="Arial Narrow" panose="020B0606020202030204" pitchFamily="34" charset="0"/>
              </a:rPr>
              <a:t>Ariel Johnson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rgbClr val="4590B8"/>
              </a:buClr>
              <a:buNone/>
            </a:pPr>
            <a:r>
              <a:rPr lang="en-US" sz="2400" dirty="0">
                <a:solidFill>
                  <a:srgbClr val="3D3D3D"/>
                </a:solidFill>
                <a:latin typeface="Arial Narrow" panose="020B0606020202030204" pitchFamily="34" charset="0"/>
              </a:rPr>
              <a:t>Richland County Health Department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rgbClr val="4590B8"/>
              </a:buClr>
              <a:buNone/>
            </a:pPr>
            <a:r>
              <a:rPr lang="en-US" sz="2400" dirty="0">
                <a:solidFill>
                  <a:srgbClr val="3D3D3D"/>
                </a:solidFill>
                <a:latin typeface="Arial Narrow" panose="020B0606020202030204" pitchFamily="34" charset="0"/>
              </a:rPr>
              <a:t>aljohnson@co.richland.nd.us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rgbClr val="4590B8"/>
              </a:buClr>
              <a:buNone/>
            </a:pPr>
            <a:r>
              <a:rPr lang="en-US" sz="2400" dirty="0">
                <a:solidFill>
                  <a:srgbClr val="3D3D3D"/>
                </a:solidFill>
                <a:latin typeface="Arial Narrow" panose="020B0606020202030204" pitchFamily="34" charset="0"/>
              </a:rPr>
              <a:t>701.476701.642-7735</a:t>
            </a:r>
          </a:p>
          <a:p>
            <a:pPr marL="0" lvl="0" indent="0" algn="ctr">
              <a:buClr>
                <a:srgbClr val="4590B8"/>
              </a:buClr>
              <a:buNone/>
            </a:pPr>
            <a:endParaRPr lang="en-US" sz="2400" dirty="0">
              <a:solidFill>
                <a:srgbClr val="3D3D3D"/>
              </a:solidFill>
              <a:latin typeface="Arial Narrow" panose="020B0606020202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677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 Narrow" panose="020B0606020202030204" pitchFamily="34" charset="0"/>
              </a:rPr>
              <a:t>National/ State Opioid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372" y="1963379"/>
            <a:ext cx="9000551" cy="411639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According to the CDC more than </a:t>
            </a:r>
            <a:r>
              <a:rPr lang="en-US" sz="2400" b="1" dirty="0">
                <a:latin typeface="Arial Narrow" panose="020B0606020202030204" pitchFamily="34" charset="0"/>
              </a:rPr>
              <a:t>64,000 lives</a:t>
            </a:r>
            <a:r>
              <a:rPr lang="en-US" sz="2400" dirty="0">
                <a:latin typeface="Arial Narrow" panose="020B0606020202030204" pitchFamily="34" charset="0"/>
              </a:rPr>
              <a:t> were lost in 2016 due to opioid related overdoses (including prescription opioids and heroin) 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In most countries, the use of opioid prescriptions is limited to acute hospitalization and trauma, such as burns, surgery, childbirth and end-of-life care, including patients with cancer and terminal illnesses (CDC)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In North Dakota, there has been a </a:t>
            </a:r>
            <a:r>
              <a:rPr lang="en-US" sz="2400" b="1" dirty="0">
                <a:latin typeface="Arial Narrow" panose="020B0606020202030204" pitchFamily="34" charset="0"/>
              </a:rPr>
              <a:t>60% increase </a:t>
            </a:r>
            <a:r>
              <a:rPr lang="en-US" sz="2400" dirty="0">
                <a:latin typeface="Arial Narrow" panose="020B0606020202030204" pitchFamily="34" charset="0"/>
              </a:rPr>
              <a:t>in the number of controlled substance prescriptions dispensed between 2008 (935,201) and 2015 (1,493,847)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3923" y="4021576"/>
            <a:ext cx="2814372" cy="254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89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>
                <a:latin typeface="Arial Narrow" panose="020B0606020202030204" pitchFamily="34" charset="0"/>
              </a:rPr>
              <a:t>Public health emergency Declared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759" y="2549531"/>
            <a:ext cx="10904925" cy="2909452"/>
          </a:xfrm>
        </p:spPr>
        <p:txBody>
          <a:bodyPr>
            <a:normAutofit/>
          </a:bodyPr>
          <a:lstStyle/>
          <a:p>
            <a:pPr lvl="0">
              <a:buClr>
                <a:srgbClr val="4590B8"/>
              </a:buClr>
            </a:pPr>
            <a:r>
              <a:rPr lang="en-US" sz="2400" dirty="0">
                <a:solidFill>
                  <a:srgbClr val="3D3D3D"/>
                </a:solidFill>
                <a:latin typeface="Arial Narrow" panose="020B0606020202030204" pitchFamily="34" charset="0"/>
              </a:rPr>
              <a:t>CDC has labeled opioid addiction an epidemic</a:t>
            </a:r>
          </a:p>
          <a:p>
            <a:pPr lvl="0">
              <a:buClr>
                <a:srgbClr val="4590B8"/>
              </a:buClr>
            </a:pPr>
            <a:r>
              <a:rPr lang="en-US" sz="2400" dirty="0">
                <a:solidFill>
                  <a:srgbClr val="3D3D3D"/>
                </a:solidFill>
                <a:latin typeface="Arial Narrow" panose="020B0606020202030204" pitchFamily="34" charset="0"/>
              </a:rPr>
              <a:t>In August 2017, President Trump has declared the opioid crisis a national emergency</a:t>
            </a:r>
          </a:p>
          <a:p>
            <a:pPr>
              <a:buClr>
                <a:srgbClr val="4590B8"/>
              </a:buClr>
            </a:pPr>
            <a:r>
              <a:rPr lang="en-US" sz="2400" dirty="0">
                <a:solidFill>
                  <a:srgbClr val="3D3D3D"/>
                </a:solidFill>
                <a:latin typeface="Arial Narrow" panose="020B0606020202030204" pitchFamily="34" charset="0"/>
              </a:rPr>
              <a:t>A 2004 survey by the United States Substance Abuse and Mental Health Services Administration found 2.4 million people (12+) had used a prescription pain reliever non-medically for the first time within the previous year. Average user age was 22</a:t>
            </a:r>
          </a:p>
        </p:txBody>
      </p:sp>
    </p:spTree>
    <p:extLst>
      <p:ext uri="{BB962C8B-B14F-4D97-AF65-F5344CB8AC3E}">
        <p14:creationId xmlns:p14="http://schemas.microsoft.com/office/powerpoint/2010/main" val="3114435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 Narrow" panose="020B0606020202030204" pitchFamily="34" charset="0"/>
              </a:rPr>
              <a:t>Why are people dying?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0926" indent="-514350">
              <a:buFont typeface="+mj-lt"/>
              <a:buAutoNum type="arabicPeriod"/>
            </a:pPr>
            <a:r>
              <a:rPr lang="en-US" sz="2800" dirty="0">
                <a:latin typeface="Arial Narrow" panose="020B0606020202030204" pitchFamily="34" charset="0"/>
              </a:rPr>
              <a:t>Too much heroin or any opioid causes people to become very sleepy</a:t>
            </a:r>
          </a:p>
          <a:p>
            <a:pPr marL="550926" indent="-514350">
              <a:buFont typeface="+mj-lt"/>
              <a:buAutoNum type="arabicPeriod"/>
            </a:pPr>
            <a:r>
              <a:rPr lang="en-US" sz="2800" dirty="0">
                <a:latin typeface="Arial Narrow" panose="020B0606020202030204" pitchFamily="34" charset="0"/>
              </a:rPr>
              <a:t>Their breathing becomes slower and more shallow</a:t>
            </a:r>
          </a:p>
          <a:p>
            <a:pPr marL="550926" indent="-514350">
              <a:buFont typeface="+mj-lt"/>
              <a:buAutoNum type="arabicPeriod"/>
            </a:pPr>
            <a:r>
              <a:rPr lang="en-US" sz="2800" dirty="0">
                <a:latin typeface="Arial Narrow" panose="020B0606020202030204" pitchFamily="34" charset="0"/>
              </a:rPr>
              <a:t>Leads to low oxygen levels which causes damage to the heart and brain</a:t>
            </a:r>
          </a:p>
          <a:p>
            <a:pPr marL="550926" indent="-514350">
              <a:buFont typeface="+mj-lt"/>
              <a:buAutoNum type="arabicPeriod"/>
            </a:pPr>
            <a:r>
              <a:rPr lang="en-US" sz="2800" dirty="0">
                <a:latin typeface="Arial Narrow" panose="020B0606020202030204" pitchFamily="34" charset="0"/>
              </a:rPr>
              <a:t>Eventually, the heart slows down and stops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624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235" y="620974"/>
            <a:ext cx="8905009" cy="610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19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Arial Narrow" panose="020B0606020202030204" pitchFamily="34" charset="0"/>
              </a:rPr>
              <a:t>North Dakota law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892" y="2098964"/>
            <a:ext cx="11029615" cy="4488872"/>
          </a:xfrm>
        </p:spPr>
        <p:txBody>
          <a:bodyPr>
            <a:normAutofit lnSpcReduction="10000"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The Good Samaritan Law was passed to encourage friends, family members, and bystanders to call 911 in the event of an overdose.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In order to be immune from prosecution, you need to: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Seek emergency help - Call 911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Remain onsite until assistance arrives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Cooperate with responding personnel giving emergency medical treatment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The Law provides protection from prosecution for the individual experiencing a drug-related overdose and those seeking the emergency medical assistance.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North Dakota Century Code 19-03.1-23.4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450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 Narrow" panose="020B0606020202030204" pitchFamily="34" charset="0"/>
              </a:rPr>
              <a:t>North Dakota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047008"/>
            <a:ext cx="9736981" cy="2358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According to ND Law, any individual (family, friends, community member) is protected from civil or criminal liability for giving naloxone for a suspected opioid overdose.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North Dakota Century Code 23-01-42 </a:t>
            </a:r>
          </a:p>
        </p:txBody>
      </p:sp>
    </p:spTree>
    <p:extLst>
      <p:ext uri="{BB962C8B-B14F-4D97-AF65-F5344CB8AC3E}">
        <p14:creationId xmlns:p14="http://schemas.microsoft.com/office/powerpoint/2010/main" val="3504696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3429699" cy="1013800"/>
          </a:xfrm>
        </p:spPr>
        <p:txBody>
          <a:bodyPr>
            <a:normAutofit/>
          </a:bodyPr>
          <a:lstStyle/>
          <a:p>
            <a:r>
              <a:rPr lang="en-US" sz="2700" dirty="0">
                <a:latin typeface="Arial Narrow" panose="020B0606020202030204" pitchFamily="34" charset="0"/>
              </a:rPr>
              <a:t>Naloxone is effective when…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032208"/>
            <a:ext cx="4562308" cy="43574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>
                <a:latin typeface="Arial Narrow" panose="020B0606020202030204" pitchFamily="34" charset="0"/>
              </a:rPr>
              <a:t>The overdose is due to usage of:</a:t>
            </a:r>
          </a:p>
          <a:p>
            <a:r>
              <a:rPr lang="en-US" sz="2200" dirty="0">
                <a:latin typeface="Arial Narrow" panose="020B0606020202030204" pitchFamily="34" charset="0"/>
              </a:rPr>
              <a:t>Heroin</a:t>
            </a:r>
          </a:p>
          <a:p>
            <a:r>
              <a:rPr lang="en-US" sz="2200" dirty="0">
                <a:latin typeface="Arial Narrow" panose="020B0606020202030204" pitchFamily="34" charset="0"/>
              </a:rPr>
              <a:t>Morphine</a:t>
            </a:r>
          </a:p>
          <a:p>
            <a:r>
              <a:rPr lang="en-US" sz="2200" dirty="0">
                <a:latin typeface="Arial Narrow" panose="020B0606020202030204" pitchFamily="34" charset="0"/>
              </a:rPr>
              <a:t>Hydromorphone (</a:t>
            </a:r>
            <a:r>
              <a:rPr lang="en-US" sz="2200" dirty="0" err="1">
                <a:latin typeface="Arial Narrow" panose="020B0606020202030204" pitchFamily="34" charset="0"/>
              </a:rPr>
              <a:t>Dilaudid</a:t>
            </a:r>
            <a:r>
              <a:rPr lang="en-US" sz="2200" dirty="0">
                <a:latin typeface="Arial Narrow" panose="020B0606020202030204" pitchFamily="34" charset="0"/>
              </a:rPr>
              <a:t>)</a:t>
            </a:r>
          </a:p>
          <a:p>
            <a:r>
              <a:rPr lang="en-US" sz="2200" dirty="0">
                <a:latin typeface="Arial Narrow" panose="020B0606020202030204" pitchFamily="34" charset="0"/>
              </a:rPr>
              <a:t>Oxycodone (Oxycontin, Percocet) </a:t>
            </a:r>
          </a:p>
          <a:p>
            <a:r>
              <a:rPr lang="en-US" sz="2200" dirty="0">
                <a:latin typeface="Arial Narrow" panose="020B0606020202030204" pitchFamily="34" charset="0"/>
              </a:rPr>
              <a:t>Hydrocodone( Norco, Vicodin)</a:t>
            </a:r>
          </a:p>
          <a:p>
            <a:r>
              <a:rPr lang="en-US" sz="2200" dirty="0">
                <a:latin typeface="Arial Narrow" panose="020B0606020202030204" pitchFamily="34" charset="0"/>
              </a:rPr>
              <a:t>Fentanyl</a:t>
            </a:r>
          </a:p>
          <a:p>
            <a:r>
              <a:rPr lang="en-US" sz="2200" dirty="0">
                <a:latin typeface="Arial Narrow" panose="020B0606020202030204" pitchFamily="34" charset="0"/>
              </a:rPr>
              <a:t>Buprenorphine</a:t>
            </a:r>
          </a:p>
          <a:p>
            <a:r>
              <a:rPr lang="en-US" sz="2200" dirty="0">
                <a:latin typeface="Arial Narrow" panose="020B0606020202030204" pitchFamily="34" charset="0"/>
              </a:rPr>
              <a:t>Codeine</a:t>
            </a:r>
          </a:p>
          <a:p>
            <a:r>
              <a:rPr lang="en-US" sz="2200" dirty="0">
                <a:latin typeface="Arial Narrow" panose="020B0606020202030204" pitchFamily="34" charset="0"/>
              </a:rPr>
              <a:t>Methadone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0" y="1848182"/>
            <a:ext cx="5808519" cy="4387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sz="2000" dirty="0">
                <a:latin typeface="Arial Narrow" panose="020B0606020202030204" pitchFamily="34" charset="0"/>
              </a:rPr>
              <a:t>The overdose is due to usage of: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Alcohol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Benzodiazepines (Valium, </a:t>
            </a:r>
            <a:r>
              <a:rPr lang="en-US" sz="2000" dirty="0" err="1">
                <a:latin typeface="Arial Narrow" panose="020B0606020202030204" pitchFamily="34" charset="0"/>
              </a:rPr>
              <a:t>ativan</a:t>
            </a:r>
            <a:r>
              <a:rPr lang="en-US" sz="2000" dirty="0">
                <a:latin typeface="Arial Narrow" panose="020B0606020202030204" pitchFamily="34" charset="0"/>
              </a:rPr>
              <a:t>, </a:t>
            </a:r>
            <a:r>
              <a:rPr lang="en-US" sz="2000" dirty="0" err="1">
                <a:latin typeface="Arial Narrow" panose="020B0606020202030204" pitchFamily="34" charset="0"/>
              </a:rPr>
              <a:t>xanax</a:t>
            </a:r>
            <a:r>
              <a:rPr lang="en-US" sz="2000" dirty="0">
                <a:latin typeface="Arial Narrow" panose="020B0606020202030204" pitchFamily="34" charset="0"/>
              </a:rPr>
              <a:t>, </a:t>
            </a:r>
            <a:r>
              <a:rPr lang="en-US" sz="2000" dirty="0" err="1">
                <a:latin typeface="Arial Narrow" panose="020B0606020202030204" pitchFamily="34" charset="0"/>
              </a:rPr>
              <a:t>klonopin</a:t>
            </a:r>
            <a:r>
              <a:rPr lang="en-US" sz="2000" dirty="0">
                <a:latin typeface="Arial Narrow" panose="020B0606020202030204" pitchFamily="34" charset="0"/>
              </a:rPr>
              <a:t>, </a:t>
            </a:r>
            <a:r>
              <a:rPr lang="en-US" sz="2000" dirty="0" err="1">
                <a:latin typeface="Arial Narrow" panose="020B0606020202030204" pitchFamily="34" charset="0"/>
              </a:rPr>
              <a:t>ambien</a:t>
            </a:r>
            <a:r>
              <a:rPr lang="en-US" sz="2000" dirty="0">
                <a:latin typeface="Arial Narrow" panose="020B0606020202030204" pitchFamily="34" charset="0"/>
              </a:rPr>
              <a:t>)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Antidepressants (Paxil, </a:t>
            </a:r>
            <a:r>
              <a:rPr lang="en-US" sz="2000" dirty="0" err="1">
                <a:latin typeface="Arial Narrow" panose="020B0606020202030204" pitchFamily="34" charset="0"/>
              </a:rPr>
              <a:t>prozac</a:t>
            </a:r>
            <a:r>
              <a:rPr lang="en-US" sz="2000" dirty="0">
                <a:latin typeface="Arial Narrow" panose="020B0606020202030204" pitchFamily="34" charset="0"/>
              </a:rPr>
              <a:t>, </a:t>
            </a:r>
            <a:r>
              <a:rPr lang="en-US" sz="2000" dirty="0" err="1">
                <a:latin typeface="Arial Narrow" panose="020B0606020202030204" pitchFamily="34" charset="0"/>
              </a:rPr>
              <a:t>lexapro</a:t>
            </a:r>
            <a:r>
              <a:rPr lang="en-US" sz="2000" dirty="0">
                <a:latin typeface="Arial Narrow" panose="020B0606020202030204" pitchFamily="34" charset="0"/>
              </a:rPr>
              <a:t>, Wellbutrin)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Other mental health medications</a:t>
            </a:r>
          </a:p>
          <a:p>
            <a:r>
              <a:rPr lang="en-US" sz="2000" b="1" dirty="0">
                <a:latin typeface="Arial Narrow" panose="020B0606020202030204" pitchFamily="34" charset="0"/>
              </a:rPr>
              <a:t>Although you may not know what the overdose is from, it may be beneficial to administer naloxone. If opioids have been taken with a combination of other drugs the naloxone will negate the opioid effects and could save a life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0" y="702156"/>
            <a:ext cx="3588327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700" dirty="0">
                <a:latin typeface="Arial Narrow" panose="020B0606020202030204" pitchFamily="34" charset="0"/>
              </a:rPr>
              <a:t>Naloxone will have no effect when…</a:t>
            </a:r>
          </a:p>
        </p:txBody>
      </p:sp>
    </p:spTree>
    <p:extLst>
      <p:ext uri="{BB962C8B-B14F-4D97-AF65-F5344CB8AC3E}">
        <p14:creationId xmlns:p14="http://schemas.microsoft.com/office/powerpoint/2010/main" val="131393390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4951</TotalTime>
  <Words>1000</Words>
  <Application>Microsoft Office PowerPoint</Application>
  <PresentationFormat>Widescreen</PresentationFormat>
  <Paragraphs>144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 Narrow</vt:lpstr>
      <vt:lpstr>Calibri</vt:lpstr>
      <vt:lpstr>Courier New</vt:lpstr>
      <vt:lpstr>Gill Sans MT</vt:lpstr>
      <vt:lpstr>Wingdings 2</vt:lpstr>
      <vt:lpstr>Dividend</vt:lpstr>
      <vt:lpstr>How to use naloxone</vt:lpstr>
      <vt:lpstr>Educational objectives</vt:lpstr>
      <vt:lpstr>National/ State Opioid Statistics</vt:lpstr>
      <vt:lpstr>Public health emergency Declared</vt:lpstr>
      <vt:lpstr>Why are people dying?</vt:lpstr>
      <vt:lpstr>PowerPoint Presentation</vt:lpstr>
      <vt:lpstr>North Dakota law </vt:lpstr>
      <vt:lpstr>North Dakota law</vt:lpstr>
      <vt:lpstr>Naloxone is effective when…</vt:lpstr>
      <vt:lpstr>PowerPoint Presentation</vt:lpstr>
      <vt:lpstr>How will the victim react?</vt:lpstr>
      <vt:lpstr>PowerPoint Presentation</vt:lpstr>
      <vt:lpstr>What does an overdose look like?</vt:lpstr>
      <vt:lpstr>Types of administration</vt:lpstr>
      <vt:lpstr>PRIOR TO NALOXONE Administration</vt:lpstr>
      <vt:lpstr>Rescue breaths</vt:lpstr>
      <vt:lpstr>PowerPoint Presentation</vt:lpstr>
      <vt:lpstr>Narcan® Nasal Product</vt:lpstr>
      <vt:lpstr>Administer narcan®</vt:lpstr>
      <vt:lpstr>PowerPoint Presentation</vt:lpstr>
      <vt:lpstr>Medication storage</vt:lpstr>
      <vt:lpstr>Naloxone Administration Trainings available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naloxone</dc:title>
  <dc:creator>Sean O'Donnell</dc:creator>
  <cp:keywords>OverdosePrevention;EvzioTraining;narcanTraining</cp:keywords>
  <cp:lastModifiedBy>Steinert, Amy</cp:lastModifiedBy>
  <cp:revision>130</cp:revision>
  <cp:lastPrinted>2018-08-15T16:11:20Z</cp:lastPrinted>
  <dcterms:created xsi:type="dcterms:W3CDTF">2016-12-19T20:49:16Z</dcterms:created>
  <dcterms:modified xsi:type="dcterms:W3CDTF">2019-04-25T16:17:13Z</dcterms:modified>
</cp:coreProperties>
</file>